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0" r:id="rId5"/>
    <p:sldId id="258" r:id="rId6"/>
    <p:sldId id="261" r:id="rId7"/>
    <p:sldId id="262" r:id="rId8"/>
    <p:sldId id="259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9" d="100"/>
          <a:sy n="99" d="100"/>
        </p:scale>
        <p:origin x="72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E52EB-95CE-4F4F-B9CF-F9DCC0359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84F63-9053-4127-8FA2-6C9480D49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AC202-14C0-431D-A70A-59BD50B9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FF3A3-EBA3-488A-B064-034D15E1478A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83C7B-777D-4D4E-8E98-AFEBB51E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27D9B-10C4-4B38-A48F-485042026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25333-8741-4EFA-B858-4FE7221EE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78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3F1BC-1F4F-4219-88AA-D94BBCC3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2656A-A176-4220-B4CD-C4C7D68D6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75497-5C83-4EE8-A4B8-A9A50F143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FF3A3-EBA3-488A-B064-034D15E1478A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A607A-1006-4D9A-BB91-7339C22D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E6CBB-199E-442B-AACF-40A34E38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25333-8741-4EFA-B858-4FE7221EE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6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ADA1A-94A9-45FB-9B30-652DDFE4E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2F634-0BD9-49F6-9CE1-E4244CD3B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8F834-4083-446A-8727-661DF2A01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FF3A3-EBA3-488A-B064-034D15E1478A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24DB9-073A-4E95-9DD9-D279010E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3DE77-E30C-4A0D-A1A1-F0BEC3D9A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25333-8741-4EFA-B858-4FE7221EE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46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4D3C-FDFD-47A8-985F-4B5BD181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3C72-ADB7-447E-8D31-759F84F67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868B0-426A-4436-A935-9887CC05D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FF3A3-EBA3-488A-B064-034D15E1478A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65CAD-2C04-4757-A3BD-F421C2ED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2D4D7-26AC-4D04-8DF7-92A7BF86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25333-8741-4EFA-B858-4FE7221EE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9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0DFE-25F9-42D9-8B89-B5508F881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52F9B-C5C4-483A-BC50-CCF12691C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F2946-1B21-4D70-B03A-A0F35BA05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FF3A3-EBA3-488A-B064-034D15E1478A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DD975-3CC7-4618-916D-EFECDBFDD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AD0F-6297-4013-A62B-20F43655A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25333-8741-4EFA-B858-4FE7221EE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01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405EB-E2CD-4684-964A-F1D1003EA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A45E8-3C4B-42D8-8616-91F9ADCB21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8DAD4-6FB4-438A-B579-3401ABEC2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8452B9-0DC0-4380-8571-FD87ADDD1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FF3A3-EBA3-488A-B064-034D15E1478A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F1CB9-5BEC-4B8C-8AEF-769489C49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072D3-9CCE-4FBC-B65F-C805EE46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25333-8741-4EFA-B858-4FE7221EE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6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58479-67CC-4C2E-9145-577F829FE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D4E08-51A3-44E0-9C56-026AF1552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7E429-F8F0-4D37-B73A-731E4DD04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96095E-9F1B-4A08-822E-2B6F4D599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B7FE5-910C-4221-880B-0B9467E6F2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6B5A8A-2FCB-4259-865E-6EB5116A4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FF3A3-EBA3-488A-B064-034D15E1478A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C78E12-894D-46EF-8058-0B26FF43A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097FA9-2AAC-4471-9977-78D95AE21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25333-8741-4EFA-B858-4FE7221EE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0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0FFB9-9595-4575-92A4-D3DE332F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13E434-09B4-4DF6-B4B3-D9FEE5A55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FF3A3-EBA3-488A-B064-034D15E1478A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CB2AA-3CA8-41A5-B0C4-EAA32CFAB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3A833-00FB-4A6D-89B5-497AB43AC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25333-8741-4EFA-B858-4FE7221EE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44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434FAE-0B7A-4FDB-A0B5-C3A4333F7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FF3A3-EBA3-488A-B064-034D15E1478A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1D625-DC9D-41FE-9755-DB3F53C97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47590-4DAC-4063-AC49-EC21D03C8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25333-8741-4EFA-B858-4FE7221EE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09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55611-12D0-41A0-A0A2-3BFC61240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96223-FB36-4D25-80EE-4801416B5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CFC44-EDFF-49F9-B890-02CAE5149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B0810-D3A8-4091-99DB-57694F503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FF3A3-EBA3-488A-B064-034D15E1478A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2AE4E-8508-4721-9251-0731FF420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9171D-4C43-4552-8883-C2BE08DF8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25333-8741-4EFA-B858-4FE7221EE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95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D502-BA83-4162-856B-FE75D460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76527B-69B7-4D75-8E0A-9F60668C4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CCE61-24B2-4B04-915E-BB8F8A308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63C35-3DEE-4178-A625-7B8B63FBF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FF3A3-EBA3-488A-B064-034D15E1478A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06AFD-E18A-48E9-BF8D-BD1BA5B69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56BAF-D39B-4920-B727-CC9695FC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25333-8741-4EFA-B858-4FE7221EE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25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129763-1092-4DD3-AAA8-123A20520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26636-E6B1-4EBC-A8F8-028DAB12E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B6F00-8AEF-4FDB-8DAD-22E2A268B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FF3A3-EBA3-488A-B064-034D15E1478A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8BEF2-9C74-4807-9BD8-B247A15134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D8B87-3E29-4E91-B4E9-59DCFD817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25333-8741-4EFA-B858-4FE7221EE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57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4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88CF-9A1C-4AC4-89D0-A0DB869FC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Tick Identification</a:t>
            </a:r>
            <a:br>
              <a:rPr lang="en-US" b="1" dirty="0"/>
            </a:br>
            <a:br>
              <a:rPr lang="en-US" dirty="0"/>
            </a:br>
            <a:r>
              <a:rPr lang="en-US" sz="3600" dirty="0"/>
              <a:t>Guide to identifying adult ticks commonly found on people and pets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0B6460-684B-4023-85BA-E526419DB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8626"/>
            <a:ext cx="9144000" cy="599173"/>
          </a:xfrm>
        </p:spPr>
        <p:txBody>
          <a:bodyPr/>
          <a:lstStyle/>
          <a:p>
            <a:r>
              <a:rPr lang="en-US" dirty="0"/>
              <a:t>By: Dr. Kathryn Reif</a:t>
            </a:r>
          </a:p>
        </p:txBody>
      </p:sp>
    </p:spTree>
    <p:extLst>
      <p:ext uri="{BB962C8B-B14F-4D97-AF65-F5344CB8AC3E}">
        <p14:creationId xmlns:p14="http://schemas.microsoft.com/office/powerpoint/2010/main" val="1761005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B7DA48-4323-47E5-8964-75ABA8A2585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FEMALE ticks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E896A994-6D40-4929-82F0-257784E016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1466590"/>
              </p:ext>
            </p:extLst>
          </p:nvPr>
        </p:nvGraphicFramePr>
        <p:xfrm>
          <a:off x="995012" y="1599027"/>
          <a:ext cx="10201976" cy="4392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0494">
                  <a:extLst>
                    <a:ext uri="{9D8B030D-6E8A-4147-A177-3AD203B41FA5}">
                      <a16:colId xmlns:a16="http://schemas.microsoft.com/office/drawing/2014/main" val="926304107"/>
                    </a:ext>
                  </a:extLst>
                </a:gridCol>
                <a:gridCol w="2550494">
                  <a:extLst>
                    <a:ext uri="{9D8B030D-6E8A-4147-A177-3AD203B41FA5}">
                      <a16:colId xmlns:a16="http://schemas.microsoft.com/office/drawing/2014/main" val="2787360564"/>
                    </a:ext>
                  </a:extLst>
                </a:gridCol>
                <a:gridCol w="2550494">
                  <a:extLst>
                    <a:ext uri="{9D8B030D-6E8A-4147-A177-3AD203B41FA5}">
                      <a16:colId xmlns:a16="http://schemas.microsoft.com/office/drawing/2014/main" val="60935424"/>
                    </a:ext>
                  </a:extLst>
                </a:gridCol>
                <a:gridCol w="2550494">
                  <a:extLst>
                    <a:ext uri="{9D8B030D-6E8A-4147-A177-3AD203B41FA5}">
                      <a16:colId xmlns:a16="http://schemas.microsoft.com/office/drawing/2014/main" val="1090233190"/>
                    </a:ext>
                  </a:extLst>
                </a:gridCol>
              </a:tblGrid>
              <a:tr h="4816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Scutum 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Capitulum Characteristic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10369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Black-legged 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 err="1"/>
                        <a:t>Inornate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Central and Eastern U.S.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698104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Lone star 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Ornate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220094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American dog 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Ornate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Central and Eastern U.S.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12111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Gulf coast 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Ornate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154695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Rocky Mountain wood 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Ornate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Western U.S.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942265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Western black-legged 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 err="1"/>
                        <a:t>Inornate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Western U.S.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551162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Brown dog 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 err="1"/>
                        <a:t>Inornate</a:t>
                      </a:r>
                      <a:r>
                        <a:rPr lang="en-US" i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Collar below mouth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507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526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8C60F-724B-4167-915A-0661B1FA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D015E-E079-46B0-B4F6-D23F8BE1E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53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6FDF8-7DC4-4935-8465-720FA0E4E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77708-0ED9-4DC4-A2DA-008C9DDB8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36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85E41F-440F-4934-B4FA-B129141B9E8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Major Tick Species that Bite Humans and Pets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C5B65B-A396-46FC-8FCD-CF45CC1A9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630904"/>
              </p:ext>
            </p:extLst>
          </p:nvPr>
        </p:nvGraphicFramePr>
        <p:xfrm>
          <a:off x="1876926" y="979549"/>
          <a:ext cx="8104472" cy="3955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2236">
                  <a:extLst>
                    <a:ext uri="{9D8B030D-6E8A-4147-A177-3AD203B41FA5}">
                      <a16:colId xmlns:a16="http://schemas.microsoft.com/office/drawing/2014/main" val="926304107"/>
                    </a:ext>
                  </a:extLst>
                </a:gridCol>
                <a:gridCol w="4052236">
                  <a:extLst>
                    <a:ext uri="{9D8B030D-6E8A-4147-A177-3AD203B41FA5}">
                      <a16:colId xmlns:a16="http://schemas.microsoft.com/office/drawing/2014/main" val="2787360564"/>
                    </a:ext>
                  </a:extLst>
                </a:gridCol>
              </a:tblGrid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Scientific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10369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Black-legged 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/>
                        <a:t>Ixodes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scapularis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698104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Lone star 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/>
                        <a:t>Amblyomma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americanum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220094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American dog 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Dermacentor </a:t>
                      </a:r>
                      <a:r>
                        <a:rPr lang="en-US" i="1" dirty="0" err="1"/>
                        <a:t>variabilis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12111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Gulf coast 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/>
                        <a:t>Amblyomma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maculatum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154695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Rocky Mountain wood 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Dermacentor </a:t>
                      </a:r>
                      <a:r>
                        <a:rPr lang="en-US" i="1" dirty="0" err="1"/>
                        <a:t>andersoni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942265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Western black-legged 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/>
                        <a:t>Ixodes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pacificus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551162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Brown dog 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/>
                        <a:t>Rhipicephalus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sanguineus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507709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1C6D9503-4983-4AB0-8A03-00D332ADDBC9}"/>
              </a:ext>
            </a:extLst>
          </p:cNvPr>
          <p:cNvGrpSpPr/>
          <p:nvPr/>
        </p:nvGrpSpPr>
        <p:grpSpPr>
          <a:xfrm>
            <a:off x="676980" y="5227868"/>
            <a:ext cx="10838040" cy="1506051"/>
            <a:chOff x="221381" y="5218243"/>
            <a:chExt cx="10838040" cy="1506051"/>
          </a:xfrm>
        </p:grpSpPr>
        <p:pic>
          <p:nvPicPr>
            <p:cNvPr id="6" name="Picture 11" descr="Ixodes scapularis - female dorsal">
              <a:extLst>
                <a:ext uri="{FF2B5EF4-FFF2-40B4-BE49-F238E27FC236}">
                  <a16:creationId xmlns:a16="http://schemas.microsoft.com/office/drawing/2014/main" id="{9E1DC216-6AC1-4D34-BDC5-0BB776649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381" y="5218243"/>
              <a:ext cx="1360488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 descr="Dermacentor variabilis female -b- 10 Feb 04">
              <a:extLst>
                <a:ext uri="{FF2B5EF4-FFF2-40B4-BE49-F238E27FC236}">
                  <a16:creationId xmlns:a16="http://schemas.microsoft.com/office/drawing/2014/main" id="{C392D2BD-FDF7-4EAC-8906-23AA9C51F5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7" t="16313" r="4818" b="7721"/>
            <a:stretch/>
          </p:blipFill>
          <p:spPr bwMode="auto">
            <a:xfrm>
              <a:off x="2275916" y="5219397"/>
              <a:ext cx="1771049" cy="1463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 descr="Rhipicephalus sanguineus female -c- 22Sep05">
              <a:extLst>
                <a:ext uri="{FF2B5EF4-FFF2-40B4-BE49-F238E27FC236}">
                  <a16:creationId xmlns:a16="http://schemas.microsoft.com/office/drawing/2014/main" id="{83B3BC66-2678-406F-BFAB-55BA4BAD8C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7" t="14232" r="9151" b="13820"/>
            <a:stretch/>
          </p:blipFill>
          <p:spPr bwMode="auto">
            <a:xfrm>
              <a:off x="4741012" y="5219397"/>
              <a:ext cx="1607419" cy="1494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 descr="Amblyomma maculatum female - 1- 25May04">
              <a:extLst>
                <a:ext uri="{FF2B5EF4-FFF2-40B4-BE49-F238E27FC236}">
                  <a16:creationId xmlns:a16="http://schemas.microsoft.com/office/drawing/2014/main" id="{1D7936D5-AE3D-4700-9DD8-8E6AE4F126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0" b="7334"/>
            <a:stretch/>
          </p:blipFill>
          <p:spPr bwMode="auto">
            <a:xfrm>
              <a:off x="7042478" y="5219397"/>
              <a:ext cx="1551848" cy="1494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 descr="Amblyomma americanum female -b- 10 Feb 04">
              <a:extLst>
                <a:ext uri="{FF2B5EF4-FFF2-40B4-BE49-F238E27FC236}">
                  <a16:creationId xmlns:a16="http://schemas.microsoft.com/office/drawing/2014/main" id="{6E0FCB00-86A6-4C4E-80D0-142A926935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0" t="11154" r="2783"/>
            <a:stretch/>
          </p:blipFill>
          <p:spPr bwMode="auto">
            <a:xfrm>
              <a:off x="9288373" y="5230070"/>
              <a:ext cx="1771048" cy="1494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7007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8BED-CFB2-493C-93C7-051ECD3F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3032"/>
          </a:xfrm>
        </p:spPr>
        <p:txBody>
          <a:bodyPr>
            <a:normAutofit/>
          </a:bodyPr>
          <a:lstStyle/>
          <a:p>
            <a:r>
              <a:rPr lang="en-US" b="1" dirty="0"/>
              <a:t>Basic Tick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DCB44-10BF-4346-B7BE-BFA4E6E35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6653"/>
            <a:ext cx="10515600" cy="6905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To identify ticks, the four main body parts you need to know are the </a:t>
            </a:r>
            <a:r>
              <a:rPr lang="en-US" dirty="0">
                <a:solidFill>
                  <a:srgbClr val="FF0000"/>
                </a:solidFill>
              </a:rPr>
              <a:t>capitulum (mouth)</a:t>
            </a:r>
            <a:r>
              <a:rPr lang="en-US" dirty="0"/>
              <a:t>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scutum</a:t>
            </a:r>
            <a:r>
              <a:rPr lang="en-US" dirty="0"/>
              <a:t>, </a:t>
            </a:r>
            <a:r>
              <a:rPr lang="en-US" dirty="0">
                <a:solidFill>
                  <a:srgbClr val="FFC000"/>
                </a:solidFill>
              </a:rPr>
              <a:t>legs</a:t>
            </a:r>
            <a:r>
              <a:rPr lang="en-US" dirty="0"/>
              <a:t>, and </a:t>
            </a:r>
            <a:r>
              <a:rPr lang="en-US" dirty="0">
                <a:solidFill>
                  <a:srgbClr val="00B050"/>
                </a:solidFill>
              </a:rPr>
              <a:t>body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9DCC2-543A-4381-B962-95FB9B1AC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2777" l="17855" r="85251">
                        <a14:foregroundMark x1="19619" y1="20544" x2="19619" y2="20544"/>
                        <a14:foregroundMark x1="85321" y1="23827" x2="85321" y2="23827"/>
                        <a14:foregroundMark x1="17925" y1="64353" x2="17925" y2="64353"/>
                        <a14:foregroundMark x1="75794" y1="92777" x2="75794" y2="92777"/>
                        <a14:backgroundMark x1="63373" y1="49906" x2="63373" y2="49906"/>
                        <a14:backgroundMark x1="67043" y1="52533" x2="67043" y2="52533"/>
                        <a14:backgroundMark x1="73042" y1="59756" x2="73042" y2="59756"/>
                      </a14:backgroundRemoval>
                    </a14:imgEffect>
                  </a14:imgLayer>
                </a14:imgProps>
              </a:ext>
            </a:extLst>
          </a:blip>
          <a:srcRect l="15309" r="10858"/>
          <a:stretch/>
        </p:blipFill>
        <p:spPr>
          <a:xfrm>
            <a:off x="7122693" y="1248158"/>
            <a:ext cx="3793536" cy="38652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FFC833-C5FE-49A6-8120-DD25AF352B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" r="16847"/>
          <a:stretch/>
        </p:blipFill>
        <p:spPr>
          <a:xfrm rot="5400000">
            <a:off x="953421" y="1389610"/>
            <a:ext cx="3865264" cy="35823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2824A4-B8E5-4C73-88ED-29F6B632297B}"/>
              </a:ext>
            </a:extLst>
          </p:cNvPr>
          <p:cNvSpPr txBox="1"/>
          <p:nvPr/>
        </p:nvSpPr>
        <p:spPr>
          <a:xfrm>
            <a:off x="5234206" y="1570163"/>
            <a:ext cx="1331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Capitulum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(mouth)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EBCCC-203C-49B9-817E-6F3F36252748}"/>
              </a:ext>
            </a:extLst>
          </p:cNvPr>
          <p:cNvSpPr txBox="1"/>
          <p:nvPr/>
        </p:nvSpPr>
        <p:spPr>
          <a:xfrm>
            <a:off x="5376934" y="3457579"/>
            <a:ext cx="1041875" cy="3448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</a:rPr>
              <a:t>Scutum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019A3-ECCB-44DF-90F8-0BF2D44C8C5E}"/>
              </a:ext>
            </a:extLst>
          </p:cNvPr>
          <p:cNvSpPr txBox="1"/>
          <p:nvPr/>
        </p:nvSpPr>
        <p:spPr>
          <a:xfrm>
            <a:off x="5596731" y="3904498"/>
            <a:ext cx="602282" cy="34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</a:rPr>
              <a:t>Leg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E8CD5-0B8A-439F-A2EE-EF1D21E681BB}"/>
              </a:ext>
            </a:extLst>
          </p:cNvPr>
          <p:cNvSpPr txBox="1"/>
          <p:nvPr/>
        </p:nvSpPr>
        <p:spPr>
          <a:xfrm>
            <a:off x="123550" y="3064579"/>
            <a:ext cx="776888" cy="34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Body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42360F-7C3D-42E6-B289-5AD9C9D65026}"/>
              </a:ext>
            </a:extLst>
          </p:cNvPr>
          <p:cNvGrpSpPr/>
          <p:nvPr/>
        </p:nvGrpSpPr>
        <p:grpSpPr>
          <a:xfrm>
            <a:off x="3077670" y="2076152"/>
            <a:ext cx="134753" cy="489281"/>
            <a:chOff x="5763118" y="1200253"/>
            <a:chExt cx="134753" cy="48928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452DF6A-31C9-4E43-AE25-80A4F06C1910}"/>
                </a:ext>
              </a:extLst>
            </p:cNvPr>
            <p:cNvCxnSpPr/>
            <p:nvPr/>
          </p:nvCxnSpPr>
          <p:spPr>
            <a:xfrm>
              <a:off x="5763118" y="1209878"/>
              <a:ext cx="13475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5A12351-036C-4BD3-B901-7A842BD6FF8E}"/>
                </a:ext>
              </a:extLst>
            </p:cNvPr>
            <p:cNvCxnSpPr/>
            <p:nvPr/>
          </p:nvCxnSpPr>
          <p:spPr>
            <a:xfrm>
              <a:off x="5763118" y="1689533"/>
              <a:ext cx="13475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0ED44E9-D272-4AC6-9A5D-BC25BE59D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1" y="1200253"/>
              <a:ext cx="0" cy="48928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3BB46C-75FE-49CE-BFE1-F52A9A946A12}"/>
              </a:ext>
            </a:extLst>
          </p:cNvPr>
          <p:cNvGrpSpPr/>
          <p:nvPr/>
        </p:nvGrpSpPr>
        <p:grpSpPr>
          <a:xfrm flipH="1">
            <a:off x="8562465" y="1919922"/>
            <a:ext cx="134753" cy="489281"/>
            <a:chOff x="5763118" y="1200253"/>
            <a:chExt cx="134753" cy="48928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CFE2916-1E8F-4DA8-9483-717A1EF36473}"/>
                </a:ext>
              </a:extLst>
            </p:cNvPr>
            <p:cNvCxnSpPr/>
            <p:nvPr/>
          </p:nvCxnSpPr>
          <p:spPr>
            <a:xfrm>
              <a:off x="5763118" y="1209878"/>
              <a:ext cx="13475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DD50A96-0EB5-4B0D-994D-0C174B844B81}"/>
                </a:ext>
              </a:extLst>
            </p:cNvPr>
            <p:cNvCxnSpPr/>
            <p:nvPr/>
          </p:nvCxnSpPr>
          <p:spPr>
            <a:xfrm>
              <a:off x="5763118" y="1689533"/>
              <a:ext cx="13475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6B04AB7-9C52-48B9-9337-94E7769E4D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1" y="1200253"/>
              <a:ext cx="0" cy="48928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8A1264-8802-43DA-B656-496DFC0DE945}"/>
              </a:ext>
            </a:extLst>
          </p:cNvPr>
          <p:cNvCxnSpPr/>
          <p:nvPr/>
        </p:nvCxnSpPr>
        <p:spPr>
          <a:xfrm flipH="1">
            <a:off x="3301465" y="1862550"/>
            <a:ext cx="2075469" cy="458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5F7C0A-7D2D-41CF-8233-557184104D45}"/>
              </a:ext>
            </a:extLst>
          </p:cNvPr>
          <p:cNvCxnSpPr/>
          <p:nvPr/>
        </p:nvCxnSpPr>
        <p:spPr>
          <a:xfrm>
            <a:off x="6343454" y="1862550"/>
            <a:ext cx="2084259" cy="292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725785-D5B3-4AF2-8085-23EBCE7E92B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998272" y="3300311"/>
            <a:ext cx="2378662" cy="32969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98F92F-63A3-4E64-943C-B5E7C5EA5089}"/>
              </a:ext>
            </a:extLst>
          </p:cNvPr>
          <p:cNvCxnSpPr>
            <a:cxnSpLocks/>
          </p:cNvCxnSpPr>
          <p:nvPr/>
        </p:nvCxnSpPr>
        <p:spPr>
          <a:xfrm flipV="1">
            <a:off x="6343454" y="3006298"/>
            <a:ext cx="2564831" cy="62788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4B7E77-B523-4EBE-97CF-3AD3249B738F}"/>
              </a:ext>
            </a:extLst>
          </p:cNvPr>
          <p:cNvCxnSpPr>
            <a:cxnSpLocks/>
          </p:cNvCxnSpPr>
          <p:nvPr/>
        </p:nvCxnSpPr>
        <p:spPr>
          <a:xfrm flipH="1">
            <a:off x="3903999" y="4092003"/>
            <a:ext cx="1677421" cy="4592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29809D-6714-4B00-B68B-3A8DFBB989D5}"/>
              </a:ext>
            </a:extLst>
          </p:cNvPr>
          <p:cNvCxnSpPr>
            <a:cxnSpLocks/>
          </p:cNvCxnSpPr>
          <p:nvPr/>
        </p:nvCxnSpPr>
        <p:spPr>
          <a:xfrm flipV="1">
            <a:off x="6142836" y="4059860"/>
            <a:ext cx="1483033" cy="4406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B9CC1B5-FE05-4D2C-A690-93995A4DC2C7}"/>
              </a:ext>
            </a:extLst>
          </p:cNvPr>
          <p:cNvGrpSpPr/>
          <p:nvPr/>
        </p:nvGrpSpPr>
        <p:grpSpPr>
          <a:xfrm>
            <a:off x="9533595" y="2409202"/>
            <a:ext cx="134753" cy="2000449"/>
            <a:chOff x="5763118" y="1200254"/>
            <a:chExt cx="134753" cy="2000449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3D54FD-FCD4-4A0A-A1B7-E9DAD4FD83D3}"/>
                </a:ext>
              </a:extLst>
            </p:cNvPr>
            <p:cNvCxnSpPr/>
            <p:nvPr/>
          </p:nvCxnSpPr>
          <p:spPr>
            <a:xfrm>
              <a:off x="5763118" y="1209878"/>
              <a:ext cx="13475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C60544A-0635-455A-99D0-AD143071D340}"/>
                </a:ext>
              </a:extLst>
            </p:cNvPr>
            <p:cNvCxnSpPr/>
            <p:nvPr/>
          </p:nvCxnSpPr>
          <p:spPr>
            <a:xfrm>
              <a:off x="5763118" y="3200703"/>
              <a:ext cx="13475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7DFD99F-0DFD-4C5F-B075-A15F1DD1CC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1" y="1200254"/>
              <a:ext cx="0" cy="200044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10F0852-EB58-4FF8-B78A-7182092CE840}"/>
              </a:ext>
            </a:extLst>
          </p:cNvPr>
          <p:cNvGrpSpPr/>
          <p:nvPr/>
        </p:nvGrpSpPr>
        <p:grpSpPr>
          <a:xfrm flipH="1">
            <a:off x="2056430" y="2565432"/>
            <a:ext cx="134753" cy="2000449"/>
            <a:chOff x="5763118" y="1200254"/>
            <a:chExt cx="134753" cy="2000449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F91352-665E-44F2-8450-EFEEA8200C3C}"/>
                </a:ext>
              </a:extLst>
            </p:cNvPr>
            <p:cNvCxnSpPr/>
            <p:nvPr/>
          </p:nvCxnSpPr>
          <p:spPr>
            <a:xfrm>
              <a:off x="5763118" y="1209878"/>
              <a:ext cx="13475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708BF9B-4752-4BC0-BF5F-97513842705B}"/>
                </a:ext>
              </a:extLst>
            </p:cNvPr>
            <p:cNvCxnSpPr/>
            <p:nvPr/>
          </p:nvCxnSpPr>
          <p:spPr>
            <a:xfrm>
              <a:off x="5763118" y="3200703"/>
              <a:ext cx="13475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38C19DC-DDF7-4761-A081-6A1A1479E2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1" y="1200254"/>
              <a:ext cx="0" cy="200044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6A209EF-9DAF-43AD-B6B6-F29A5DD6D9C1}"/>
              </a:ext>
            </a:extLst>
          </p:cNvPr>
          <p:cNvSpPr txBox="1"/>
          <p:nvPr/>
        </p:nvSpPr>
        <p:spPr>
          <a:xfrm>
            <a:off x="11110471" y="2715541"/>
            <a:ext cx="776888" cy="34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Body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11A8A0-DB2E-4BA4-A682-2AE9EC42E6B7}"/>
              </a:ext>
            </a:extLst>
          </p:cNvPr>
          <p:cNvCxnSpPr>
            <a:cxnSpLocks/>
          </p:cNvCxnSpPr>
          <p:nvPr/>
        </p:nvCxnSpPr>
        <p:spPr>
          <a:xfrm>
            <a:off x="838200" y="3251011"/>
            <a:ext cx="112663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80DD4A-EB01-4675-BFD3-201BC31BC72C}"/>
              </a:ext>
            </a:extLst>
          </p:cNvPr>
          <p:cNvCxnSpPr>
            <a:cxnSpLocks/>
          </p:cNvCxnSpPr>
          <p:nvPr/>
        </p:nvCxnSpPr>
        <p:spPr>
          <a:xfrm flipH="1">
            <a:off x="9789593" y="2906113"/>
            <a:ext cx="132087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97D922C-622C-4651-BE63-C6B18BBB9863}"/>
              </a:ext>
            </a:extLst>
          </p:cNvPr>
          <p:cNvGrpSpPr/>
          <p:nvPr/>
        </p:nvGrpSpPr>
        <p:grpSpPr>
          <a:xfrm>
            <a:off x="7542187" y="3420184"/>
            <a:ext cx="134753" cy="1036763"/>
            <a:chOff x="5763118" y="1200253"/>
            <a:chExt cx="134753" cy="48928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F523DB8-D895-46B7-AE34-60D23516921B}"/>
                </a:ext>
              </a:extLst>
            </p:cNvPr>
            <p:cNvCxnSpPr/>
            <p:nvPr/>
          </p:nvCxnSpPr>
          <p:spPr>
            <a:xfrm>
              <a:off x="5763118" y="1205336"/>
              <a:ext cx="134753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51A8DE6-6BDD-4924-B66F-1E367DA6A899}"/>
                </a:ext>
              </a:extLst>
            </p:cNvPr>
            <p:cNvCxnSpPr/>
            <p:nvPr/>
          </p:nvCxnSpPr>
          <p:spPr>
            <a:xfrm>
              <a:off x="5763118" y="1689533"/>
              <a:ext cx="134753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F51F918-E1A8-4CF2-B94B-7F5CF0B17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1" y="1200253"/>
              <a:ext cx="0" cy="48928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47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34206-D26F-49B6-B8F8-460D852C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726" y="2443428"/>
            <a:ext cx="2598018" cy="16875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Adult ticks have 8 </a:t>
            </a:r>
            <a:r>
              <a:rPr lang="en-US" dirty="0">
                <a:solidFill>
                  <a:srgbClr val="FFC000"/>
                </a:solidFill>
              </a:rPr>
              <a:t>LEGS</a:t>
            </a:r>
          </a:p>
          <a:p>
            <a:pPr marL="0" indent="0" algn="ctr">
              <a:buNone/>
            </a:pPr>
            <a:endParaRPr lang="en-US" dirty="0">
              <a:solidFill>
                <a:srgbClr val="FFC00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2A6D17-3154-496C-9E28-C4497490052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First make sure you have a TICK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378F05-EE3B-4D5B-B6F7-CEE3530E88A9}"/>
              </a:ext>
            </a:extLst>
          </p:cNvPr>
          <p:cNvGrpSpPr/>
          <p:nvPr/>
        </p:nvGrpSpPr>
        <p:grpSpPr>
          <a:xfrm>
            <a:off x="5512069" y="1315303"/>
            <a:ext cx="4756060" cy="4845987"/>
            <a:chOff x="5492818" y="1584810"/>
            <a:chExt cx="4756060" cy="48459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92A709-0416-4D04-A05C-ACAAEE256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44" b="92777" l="17855" r="85251">
                          <a14:foregroundMark x1="19619" y1="20544" x2="19619" y2="20544"/>
                          <a14:foregroundMark x1="85321" y1="23827" x2="85321" y2="23827"/>
                          <a14:foregroundMark x1="17925" y1="64353" x2="17925" y2="64353"/>
                          <a14:foregroundMark x1="75794" y1="92777" x2="75794" y2="92777"/>
                          <a14:backgroundMark x1="63373" y1="49906" x2="63373" y2="49906"/>
                          <a14:backgroundMark x1="67043" y1="52533" x2="67043" y2="52533"/>
                          <a14:backgroundMark x1="73042" y1="59756" x2="73042" y2="59756"/>
                        </a14:backgroundRemoval>
                      </a14:imgEffect>
                    </a14:imgLayer>
                  </a14:imgProps>
                </a:ext>
              </a:extLst>
            </a:blip>
            <a:srcRect l="15309" r="10858"/>
            <a:stretch/>
          </p:blipFill>
          <p:spPr>
            <a:xfrm>
              <a:off x="5492818" y="1584810"/>
              <a:ext cx="4756060" cy="484598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E2DC28-7D0C-4B45-97CC-BC8F8B7165E6}"/>
                </a:ext>
              </a:extLst>
            </p:cNvPr>
            <p:cNvSpPr txBox="1"/>
            <p:nvPr/>
          </p:nvSpPr>
          <p:spPr>
            <a:xfrm>
              <a:off x="5542547" y="2158937"/>
              <a:ext cx="250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292679-7B2D-4387-B093-549032B9E5D0}"/>
                </a:ext>
              </a:extLst>
            </p:cNvPr>
            <p:cNvSpPr txBox="1"/>
            <p:nvPr/>
          </p:nvSpPr>
          <p:spPr>
            <a:xfrm>
              <a:off x="5542548" y="3540492"/>
              <a:ext cx="250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72EB99-C2D4-42C9-A845-35A6FA646C41}"/>
                </a:ext>
              </a:extLst>
            </p:cNvPr>
            <p:cNvSpPr txBox="1"/>
            <p:nvPr/>
          </p:nvSpPr>
          <p:spPr>
            <a:xfrm>
              <a:off x="5492818" y="4922047"/>
              <a:ext cx="250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255945-6B28-4C6C-BADC-4A77A4AFE990}"/>
                </a:ext>
              </a:extLst>
            </p:cNvPr>
            <p:cNvSpPr txBox="1"/>
            <p:nvPr/>
          </p:nvSpPr>
          <p:spPr>
            <a:xfrm>
              <a:off x="6193858" y="5825218"/>
              <a:ext cx="250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FDAF2A-98C3-4617-BFCB-4692304926F6}"/>
                </a:ext>
              </a:extLst>
            </p:cNvPr>
            <p:cNvSpPr txBox="1"/>
            <p:nvPr/>
          </p:nvSpPr>
          <p:spPr>
            <a:xfrm>
              <a:off x="9686224" y="2343603"/>
              <a:ext cx="250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0A8903-CF04-42B3-AC71-BA821075E5BC}"/>
                </a:ext>
              </a:extLst>
            </p:cNvPr>
            <p:cNvSpPr txBox="1"/>
            <p:nvPr/>
          </p:nvSpPr>
          <p:spPr>
            <a:xfrm>
              <a:off x="9347736" y="4113681"/>
              <a:ext cx="250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376E23-42F4-4E39-8307-896909032A5E}"/>
                </a:ext>
              </a:extLst>
            </p:cNvPr>
            <p:cNvSpPr txBox="1"/>
            <p:nvPr/>
          </p:nvSpPr>
          <p:spPr>
            <a:xfrm>
              <a:off x="9561095" y="4867123"/>
              <a:ext cx="250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7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DE7A53-ED08-4E09-9393-51E6DE562246}"/>
                </a:ext>
              </a:extLst>
            </p:cNvPr>
            <p:cNvSpPr txBox="1"/>
            <p:nvPr/>
          </p:nvSpPr>
          <p:spPr>
            <a:xfrm>
              <a:off x="9442973" y="5889370"/>
              <a:ext cx="250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50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37CFD-7E8C-4D29-AEA3-A4107589D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80" y="5053259"/>
            <a:ext cx="11848699" cy="176142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300" b="1" dirty="0"/>
              <a:t>The </a:t>
            </a:r>
            <a:r>
              <a:rPr lang="en-US" sz="4300" b="1" dirty="0">
                <a:solidFill>
                  <a:srgbClr val="00B0F0"/>
                </a:solidFill>
              </a:rPr>
              <a:t>scutum</a:t>
            </a:r>
            <a:r>
              <a:rPr lang="en-US" sz="4300" b="1" dirty="0"/>
              <a:t> is the key!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MALES: </a:t>
            </a:r>
            <a:r>
              <a:rPr lang="en-US" dirty="0">
                <a:solidFill>
                  <a:srgbClr val="00B0F0"/>
                </a:solidFill>
              </a:rPr>
              <a:t>scutum</a:t>
            </a:r>
            <a:r>
              <a:rPr lang="en-US" dirty="0"/>
              <a:t> extends the entire length of the body</a:t>
            </a:r>
          </a:p>
          <a:p>
            <a:pPr marL="0" indent="0">
              <a:buNone/>
            </a:pPr>
            <a:r>
              <a:rPr lang="en-US" dirty="0"/>
              <a:t>For FEMALES: </a:t>
            </a:r>
            <a:r>
              <a:rPr lang="en-US" dirty="0">
                <a:solidFill>
                  <a:srgbClr val="00B0F0"/>
                </a:solidFill>
              </a:rPr>
              <a:t>scutum</a:t>
            </a:r>
            <a:r>
              <a:rPr lang="en-US" dirty="0"/>
              <a:t> extends 1/3 to 1/2 the length of the body (allows her body to expand with eggs)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B4CF53-A7EA-45C9-B310-2999E8CA63C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Differentiating MALE versus FEMALE ticks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3D4135-F3CF-4AA3-8164-1C2FBC5433CA}"/>
              </a:ext>
            </a:extLst>
          </p:cNvPr>
          <p:cNvGrpSpPr/>
          <p:nvPr/>
        </p:nvGrpSpPr>
        <p:grpSpPr>
          <a:xfrm>
            <a:off x="2493142" y="784859"/>
            <a:ext cx="8876072" cy="4162525"/>
            <a:chOff x="1222608" y="784859"/>
            <a:chExt cx="8876072" cy="4162525"/>
          </a:xfrm>
        </p:grpSpPr>
        <p:pic>
          <p:nvPicPr>
            <p:cNvPr id="10" name="Picture 4" descr="AamerfemaleD">
              <a:extLst>
                <a:ext uri="{FF2B5EF4-FFF2-40B4-BE49-F238E27FC236}">
                  <a16:creationId xmlns:a16="http://schemas.microsoft.com/office/drawing/2014/main" id="{219175A1-98CA-4A3E-AA30-ACF1F3CD91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966" b="75052" l="12500" r="85069">
                          <a14:foregroundMark x1="30903" y1="31447" x2="30903" y2="31447"/>
                          <a14:foregroundMark x1="35938" y1="29350" x2="35938" y2="29350"/>
                          <a14:foregroundMark x1="28472" y1="31866" x2="28472" y2="31866"/>
                          <a14:foregroundMark x1="29688" y1="31656" x2="29688" y2="31656"/>
                          <a14:foregroundMark x1="83160" y1="23690" x2="83160" y2="23690"/>
                          <a14:foregroundMark x1="79861" y1="35430" x2="79861" y2="35430"/>
                          <a14:foregroundMark x1="80903" y1="35220" x2="80903" y2="35220"/>
                          <a14:foregroundMark x1="15104" y1="21593" x2="15104" y2="21593"/>
                          <a14:foregroundMark x1="19792" y1="34382" x2="19792" y2="34382"/>
                          <a14:foregroundMark x1="17708" y1="34172" x2="17708" y2="34172"/>
                          <a14:foregroundMark x1="12500" y1="21384" x2="12500" y2="21384"/>
                          <a14:foregroundMark x1="34549" y1="30189" x2="34549" y2="30189"/>
                          <a14:backgroundMark x1="35938" y1="24948" x2="35938" y2="24948"/>
                          <a14:backgroundMark x1="34201" y1="33962" x2="34201" y2="33962"/>
                          <a14:backgroundMark x1="60069" y1="25367" x2="60069" y2="25367"/>
                          <a14:backgroundMark x1="61806" y1="33753" x2="61806" y2="33753"/>
                          <a14:backgroundMark x1="59028" y1="30398" x2="59028" y2="30398"/>
                          <a14:backgroundMark x1="35069" y1="46541" x2="35069" y2="46541"/>
                          <a14:backgroundMark x1="56597" y1="23899" x2="56597" y2="23899"/>
                          <a14:backgroundMark x1="58507" y1="30189" x2="58507" y2="30189"/>
                          <a14:backgroundMark x1="30035" y1="31237" x2="30035" y2="312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63" r="6312" b="16155"/>
            <a:stretch/>
          </p:blipFill>
          <p:spPr>
            <a:xfrm>
              <a:off x="1482290" y="901964"/>
              <a:ext cx="2394618" cy="1981200"/>
            </a:xfrm>
            <a:prstGeom prst="rect">
              <a:avLst/>
            </a:prstGeom>
            <a:noFill/>
          </p:spPr>
        </p:pic>
        <p:pic>
          <p:nvPicPr>
            <p:cNvPr id="11" name="Picture 3" descr="Aamermaledorsum">
              <a:extLst>
                <a:ext uri="{FF2B5EF4-FFF2-40B4-BE49-F238E27FC236}">
                  <a16:creationId xmlns:a16="http://schemas.microsoft.com/office/drawing/2014/main" id="{9B8FEA3B-1F64-4587-BB48-886A91751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backgroundMark x1="33803" y1="36059" x2="33803" y2="36059"/>
                          <a14:backgroundMark x1="29108" y1="54088" x2="29108" y2="54088"/>
                          <a14:backgroundMark x1="32707" y1="52201" x2="32707" y2="52201"/>
                          <a14:backgroundMark x1="34585" y1="46751" x2="34585" y2="46751"/>
                          <a14:backgroundMark x1="34898" y1="61426" x2="34898" y2="61426"/>
                          <a14:backgroundMark x1="34898" y1="63732" x2="34898" y2="63732"/>
                          <a14:backgroundMark x1="35211" y1="46331" x2="35211" y2="46331"/>
                          <a14:backgroundMark x1="67449" y1="42977" x2="67449" y2="42977"/>
                          <a14:backgroundMark x1="71518" y1="45912" x2="71518" y2="45912"/>
                          <a14:backgroundMark x1="69640" y1="45283" x2="69640" y2="45283"/>
                          <a14:backgroundMark x1="64319" y1="41509" x2="64319" y2="41509"/>
                          <a14:backgroundMark x1="42879" y1="79874" x2="42879" y2="79874"/>
                          <a14:backgroundMark x1="42567" y1="79874" x2="42567" y2="79874"/>
                          <a14:backgroundMark x1="37246" y1="42977" x2="37246" y2="42977"/>
                          <a14:backgroundMark x1="40376" y1="76310" x2="40376" y2="76310"/>
                          <a14:backgroundMark x1="63067" y1="38994" x2="63067" y2="38994"/>
                          <a14:backgroundMark x1="65415" y1="48847" x2="65415" y2="48847"/>
                          <a14:backgroundMark x1="64945" y1="74214" x2="64945" y2="74214"/>
                          <a14:backgroundMark x1="66354" y1="68973" x2="66354" y2="68973"/>
                          <a14:backgroundMark x1="44601" y1="79874" x2="44601" y2="798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222608" y="2966184"/>
              <a:ext cx="2654300" cy="1981200"/>
            </a:xfrm>
            <a:prstGeom prst="rect">
              <a:avLst/>
            </a:prstGeom>
            <a:noFill/>
          </p:spPr>
        </p:pic>
        <p:pic>
          <p:nvPicPr>
            <p:cNvPr id="12" name="Picture 6" descr="Ammacfemale1">
              <a:extLst>
                <a:ext uri="{FF2B5EF4-FFF2-40B4-BE49-F238E27FC236}">
                  <a16:creationId xmlns:a16="http://schemas.microsoft.com/office/drawing/2014/main" id="{24396EE9-3E42-4336-BFB8-D25BF0025D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6538" y1="30288" x2="16538" y2="30288"/>
                          <a14:foregroundMark x1="17692" y1="28365" x2="17692" y2="28365"/>
                          <a14:foregroundMark x1="33462" y1="30769" x2="33462" y2="30769"/>
                          <a14:foregroundMark x1="26923" y1="34615" x2="26923" y2="34615"/>
                          <a14:foregroundMark x1="22308" y1="61538" x2="22308" y2="61538"/>
                          <a14:foregroundMark x1="79231" y1="46635" x2="79231" y2="46635"/>
                          <a14:foregroundMark x1="79231" y1="45192" x2="79231" y2="45192"/>
                          <a14:backgroundMark x1="25769" y1="23558" x2="25769" y2="23558"/>
                          <a14:backgroundMark x1="34615" y1="24519" x2="34615" y2="24519"/>
                          <a14:backgroundMark x1="39231" y1="25000" x2="39231" y2="25000"/>
                          <a14:backgroundMark x1="29615" y1="28365" x2="29615" y2="28365"/>
                          <a14:backgroundMark x1="23462" y1="32212" x2="23462" y2="32212"/>
                          <a14:backgroundMark x1="26923" y1="38462" x2="26923" y2="38462"/>
                          <a14:backgroundMark x1="30385" y1="36538" x2="30385" y2="36538"/>
                          <a14:backgroundMark x1="23462" y1="38462" x2="23462" y2="38462"/>
                          <a14:backgroundMark x1="33077" y1="33654" x2="33077" y2="33654"/>
                          <a14:backgroundMark x1="31538" y1="35096" x2="31538" y2="35096"/>
                          <a14:backgroundMark x1="36154" y1="32212" x2="36154" y2="32212"/>
                          <a14:backgroundMark x1="37308" y1="32692" x2="37308" y2="32692"/>
                          <a14:backgroundMark x1="31923" y1="54327" x2="31923" y2="54327"/>
                          <a14:backgroundMark x1="33462" y1="40385" x2="33462" y2="40385"/>
                          <a14:backgroundMark x1="33462" y1="48558" x2="33462" y2="48558"/>
                          <a14:backgroundMark x1="63077" y1="46154" x2="63077" y2="46154"/>
                          <a14:backgroundMark x1="70000" y1="42788" x2="70000" y2="42788"/>
                          <a14:backgroundMark x1="70385" y1="36538" x2="70385" y2="36538"/>
                          <a14:backgroundMark x1="57308" y1="30769" x2="57308" y2="30769"/>
                          <a14:backgroundMark x1="69615" y1="28365" x2="69615" y2="28365"/>
                          <a14:backgroundMark x1="59615" y1="32212" x2="59615" y2="32212"/>
                          <a14:backgroundMark x1="64231" y1="34615" x2="64231" y2="34615"/>
                          <a14:backgroundMark x1="64231" y1="41827" x2="64231" y2="41827"/>
                          <a14:backgroundMark x1="60385" y1="37981" x2="60385" y2="37981"/>
                          <a14:backgroundMark x1="79231" y1="44712" x2="79231" y2="447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742246" y="784859"/>
              <a:ext cx="2476500" cy="1981200"/>
            </a:xfrm>
            <a:prstGeom prst="rect">
              <a:avLst/>
            </a:prstGeom>
            <a:noFill/>
          </p:spPr>
        </p:pic>
        <p:pic>
          <p:nvPicPr>
            <p:cNvPr id="13" name="Picture 5" descr="Ammacmaledorsal1">
              <a:extLst>
                <a:ext uri="{FF2B5EF4-FFF2-40B4-BE49-F238E27FC236}">
                  <a16:creationId xmlns:a16="http://schemas.microsoft.com/office/drawing/2014/main" id="{7EA1BE81-7C82-4534-BD0B-0E483150A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135" b="96154" l="5385" r="90000">
                          <a14:foregroundMark x1="20385" y1="14423" x2="20385" y2="14423"/>
                          <a14:foregroundMark x1="17308" y1="14904" x2="17308" y2="14904"/>
                          <a14:foregroundMark x1="13077" y1="15865" x2="13077" y2="15865"/>
                          <a14:foregroundMark x1="12308" y1="19231" x2="12308" y2="19231"/>
                          <a14:foregroundMark x1="31923" y1="34135" x2="31923" y2="34135"/>
                          <a14:foregroundMark x1="15385" y1="38462" x2="15385" y2="38462"/>
                          <a14:foregroundMark x1="14231" y1="33173" x2="14231" y2="33173"/>
                          <a14:foregroundMark x1="16154" y1="33654" x2="16154" y2="33654"/>
                          <a14:foregroundMark x1="19231" y1="52885" x2="19231" y2="52885"/>
                          <a14:foregroundMark x1="12692" y1="53365" x2="12692" y2="53365"/>
                          <a14:foregroundMark x1="5769" y1="54808" x2="5769" y2="54808"/>
                          <a14:foregroundMark x1="12692" y1="96154" x2="12692" y2="96154"/>
                          <a14:backgroundMark x1="31154" y1="27885" x2="31154" y2="27885"/>
                          <a14:backgroundMark x1="35000" y1="27885" x2="35000" y2="27885"/>
                          <a14:backgroundMark x1="32692" y1="25000" x2="32692" y2="25000"/>
                          <a14:backgroundMark x1="32692" y1="36538" x2="32692" y2="36538"/>
                          <a14:backgroundMark x1="30769" y1="37981" x2="30769" y2="37981"/>
                          <a14:backgroundMark x1="28462" y1="39423" x2="28462" y2="39423"/>
                          <a14:backgroundMark x1="25385" y1="41346" x2="25385" y2="41346"/>
                          <a14:backgroundMark x1="26154" y1="53846" x2="26154" y2="53846"/>
                          <a14:backgroundMark x1="64231" y1="48558" x2="64231" y2="48558"/>
                          <a14:backgroundMark x1="66154" y1="51923" x2="66154" y2="51923"/>
                          <a14:backgroundMark x1="65000" y1="65385" x2="65000" y2="65385"/>
                          <a14:backgroundMark x1="63077" y1="61538" x2="63077" y2="61538"/>
                          <a14:backgroundMark x1="70769" y1="25481" x2="70769" y2="25481"/>
                          <a14:backgroundMark x1="69231" y1="25962" x2="69231" y2="25962"/>
                          <a14:backgroundMark x1="66538" y1="25962" x2="66538" y2="25962"/>
                          <a14:backgroundMark x1="57692" y1="29327" x2="57692" y2="29327"/>
                          <a14:backgroundMark x1="50769" y1="20192" x2="50769" y2="20192"/>
                          <a14:backgroundMark x1="50769" y1="18269" x2="50769" y2="18269"/>
                          <a14:backgroundMark x1="74231" y1="35096" x2="74231" y2="35096"/>
                          <a14:backgroundMark x1="63846" y1="38462" x2="63846" y2="38462"/>
                          <a14:backgroundMark x1="62308" y1="37019" x2="62308" y2="37019"/>
                          <a14:backgroundMark x1="60385" y1="34615" x2="60385" y2="34615"/>
                          <a14:backgroundMark x1="58462" y1="28365" x2="58462" y2="28365"/>
                          <a14:backgroundMark x1="16923" y1="36538" x2="16923" y2="36538"/>
                          <a14:backgroundMark x1="26923" y1="51923" x2="26923" y2="51923"/>
                          <a14:backgroundMark x1="28077" y1="64904" x2="28077" y2="64904"/>
                          <a14:backgroundMark x1="63462" y1="58654" x2="63462" y2="586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907011" y="2996044"/>
              <a:ext cx="2189019" cy="1751215"/>
            </a:xfrm>
            <a:prstGeom prst="rect">
              <a:avLst/>
            </a:prstGeom>
            <a:noFill/>
          </p:spPr>
        </p:pic>
        <p:pic>
          <p:nvPicPr>
            <p:cNvPr id="14" name="Content Placeholder 5" descr="Ixodes scapularis - male-female-1- 6Jul04.jpg">
              <a:extLst>
                <a:ext uri="{FF2B5EF4-FFF2-40B4-BE49-F238E27FC236}">
                  <a16:creationId xmlns:a16="http://schemas.microsoft.com/office/drawing/2014/main" id="{7C69D9BB-AC3F-47C3-A947-BFAACEB3FA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9949" b="75290" l="42798" r="94239">
                          <a14:foregroundMark x1="66872" y1="19949" x2="66872" y2="19949"/>
                          <a14:foregroundMark x1="94239" y1="38867" x2="94239" y2="38867"/>
                          <a14:foregroundMark x1="91872" y1="51223" x2="91872" y2="51223"/>
                          <a14:foregroundMark x1="91461" y1="49936" x2="91461" y2="49936"/>
                          <a14:foregroundMark x1="93313" y1="51480" x2="93313" y2="51480"/>
                          <a14:foregroundMark x1="92593" y1="51094" x2="92593" y2="51094"/>
                          <a14:foregroundMark x1="76749" y1="73616" x2="76749" y2="73616"/>
                          <a14:foregroundMark x1="63992" y1="75418" x2="63992" y2="75418"/>
                          <a14:foregroundMark x1="42798" y1="47233" x2="42798" y2="47233"/>
                          <a14:foregroundMark x1="43827" y1="50193" x2="43827" y2="50193"/>
                          <a14:backgroundMark x1="60700" y1="34492" x2="60700" y2="34492"/>
                          <a14:backgroundMark x1="57510" y1="42471" x2="57510" y2="424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76" t="15374" b="20812"/>
            <a:stretch/>
          </p:blipFill>
          <p:spPr>
            <a:xfrm>
              <a:off x="7916065" y="966052"/>
              <a:ext cx="2182615" cy="1793995"/>
            </a:xfrm>
            <a:prstGeom prst="rect">
              <a:avLst/>
            </a:prstGeom>
          </p:spPr>
        </p:pic>
        <p:pic>
          <p:nvPicPr>
            <p:cNvPr id="15" name="Content Placeholder 5" descr="Ixodes scapularis - male-female-1- 6Jul04.jpg">
              <a:extLst>
                <a:ext uri="{FF2B5EF4-FFF2-40B4-BE49-F238E27FC236}">
                  <a16:creationId xmlns:a16="http://schemas.microsoft.com/office/drawing/2014/main" id="{9A70E137-4311-4A4B-8326-6498F2BB4D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4198" b="63985" l="9654" r="35029">
                          <a14:backgroundMark x1="28601" y1="29472" x2="28601" y2="29472"/>
                          <a14:backgroundMark x1="29733" y1="29601" x2="29733" y2="29601"/>
                          <a14:backgroundMark x1="31173" y1="31789" x2="31173" y2="31789"/>
                          <a14:backgroundMark x1="30864" y1="31403" x2="30864" y2="31403"/>
                          <a14:backgroundMark x1="27984" y1="37194" x2="27984" y2="37194"/>
                          <a14:backgroundMark x1="15535" y1="37580" x2="15535" y2="37580"/>
                          <a14:backgroundMark x1="15535" y1="37452" x2="15535" y2="37452"/>
                          <a14:backgroundMark x1="15844" y1="36937" x2="15844" y2="36937"/>
                          <a14:backgroundMark x1="14918" y1="38481" x2="14918" y2="38481"/>
                          <a14:backgroundMark x1="14095" y1="43887" x2="14095" y2="43887"/>
                          <a14:backgroundMark x1="13889" y1="45946" x2="13889" y2="45946"/>
                          <a14:backgroundMark x1="13889" y1="51094" x2="13889" y2="51094"/>
                          <a14:backgroundMark x1="13786" y1="49936" x2="13786" y2="49936"/>
                          <a14:backgroundMark x1="29938" y1="50708" x2="29938" y2="50708"/>
                          <a14:backgroundMark x1="29527" y1="48906" x2="29527" y2="48906"/>
                          <a14:backgroundMark x1="29733" y1="50064" x2="29733" y2="50064"/>
                          <a14:backgroundMark x1="13889" y1="35006" x2="13889" y2="35006"/>
                          <a14:backgroundMark x1="30658" y1="30888" x2="30658" y2="308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2" t="19224" r="61799" b="31042"/>
            <a:stretch/>
          </p:blipFill>
          <p:spPr>
            <a:xfrm>
              <a:off x="8449108" y="3261316"/>
              <a:ext cx="1282033" cy="160590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140833E-226D-43D4-9467-F59D969A7D3A}"/>
              </a:ext>
            </a:extLst>
          </p:cNvPr>
          <p:cNvSpPr txBox="1"/>
          <p:nvPr/>
        </p:nvSpPr>
        <p:spPr>
          <a:xfrm>
            <a:off x="363609" y="1416075"/>
            <a:ext cx="154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FEMALE Ticks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6C412B-6CDF-4683-8DB4-880B0C945680}"/>
              </a:ext>
            </a:extLst>
          </p:cNvPr>
          <p:cNvSpPr txBox="1"/>
          <p:nvPr/>
        </p:nvSpPr>
        <p:spPr>
          <a:xfrm>
            <a:off x="363609" y="3780905"/>
            <a:ext cx="154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MALE Ticks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DA65AE-4D0E-4A3C-88D4-45D4AA91A52F}"/>
              </a:ext>
            </a:extLst>
          </p:cNvPr>
          <p:cNvGrpSpPr/>
          <p:nvPr/>
        </p:nvGrpSpPr>
        <p:grpSpPr>
          <a:xfrm>
            <a:off x="4107573" y="1383234"/>
            <a:ext cx="134753" cy="489281"/>
            <a:chOff x="5763118" y="1200253"/>
            <a:chExt cx="134753" cy="48928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C533354-6092-44B6-AEFD-B2BA859069B4}"/>
                </a:ext>
              </a:extLst>
            </p:cNvPr>
            <p:cNvCxnSpPr/>
            <p:nvPr/>
          </p:nvCxnSpPr>
          <p:spPr>
            <a:xfrm>
              <a:off x="5763118" y="1209878"/>
              <a:ext cx="134753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7CB9C91-5FCA-4A54-B138-FB1BDABEDE3D}"/>
                </a:ext>
              </a:extLst>
            </p:cNvPr>
            <p:cNvCxnSpPr/>
            <p:nvPr/>
          </p:nvCxnSpPr>
          <p:spPr>
            <a:xfrm>
              <a:off x="5763118" y="1689533"/>
              <a:ext cx="134753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2EE2D5-79F7-4876-9B6F-0F0F18EA2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1" y="1200253"/>
              <a:ext cx="0" cy="48928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39112D-ABB2-4CAE-945B-8D1F434210B9}"/>
              </a:ext>
            </a:extLst>
          </p:cNvPr>
          <p:cNvGrpSpPr/>
          <p:nvPr/>
        </p:nvGrpSpPr>
        <p:grpSpPr>
          <a:xfrm>
            <a:off x="7407434" y="1294965"/>
            <a:ext cx="134753" cy="489281"/>
            <a:chOff x="5763118" y="1200253"/>
            <a:chExt cx="134753" cy="48928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2239B79-72D6-46AF-AF65-84A7A20883E0}"/>
                </a:ext>
              </a:extLst>
            </p:cNvPr>
            <p:cNvCxnSpPr/>
            <p:nvPr/>
          </p:nvCxnSpPr>
          <p:spPr>
            <a:xfrm>
              <a:off x="5763118" y="1209878"/>
              <a:ext cx="134753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05E3AE-2671-4986-AA64-02FB0E1A8A4C}"/>
                </a:ext>
              </a:extLst>
            </p:cNvPr>
            <p:cNvCxnSpPr/>
            <p:nvPr/>
          </p:nvCxnSpPr>
          <p:spPr>
            <a:xfrm>
              <a:off x="5763118" y="1689533"/>
              <a:ext cx="134753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C1FE31-B233-441E-8427-4033F4EC13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1" y="1200253"/>
              <a:ext cx="0" cy="48928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78B9F5-1A1C-47C4-86B4-BBCC9CC61DBF}"/>
              </a:ext>
            </a:extLst>
          </p:cNvPr>
          <p:cNvGrpSpPr/>
          <p:nvPr/>
        </p:nvGrpSpPr>
        <p:grpSpPr>
          <a:xfrm>
            <a:off x="10466663" y="1435326"/>
            <a:ext cx="134753" cy="489281"/>
            <a:chOff x="5763118" y="1200253"/>
            <a:chExt cx="134753" cy="48928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1037FF-F34E-42D6-A286-47615BAF9308}"/>
                </a:ext>
              </a:extLst>
            </p:cNvPr>
            <p:cNvCxnSpPr/>
            <p:nvPr/>
          </p:nvCxnSpPr>
          <p:spPr>
            <a:xfrm>
              <a:off x="5763118" y="1209878"/>
              <a:ext cx="134753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52CFDFC-75D8-40BE-AF0A-5F9516B1647C}"/>
                </a:ext>
              </a:extLst>
            </p:cNvPr>
            <p:cNvCxnSpPr/>
            <p:nvPr/>
          </p:nvCxnSpPr>
          <p:spPr>
            <a:xfrm>
              <a:off x="5763118" y="1689533"/>
              <a:ext cx="134753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B84039D-2C49-4B14-A5D9-726C6C64C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1" y="1200253"/>
              <a:ext cx="0" cy="48928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E8098D-33E8-43FA-8DC5-41A30876127D}"/>
              </a:ext>
            </a:extLst>
          </p:cNvPr>
          <p:cNvGrpSpPr/>
          <p:nvPr/>
        </p:nvGrpSpPr>
        <p:grpSpPr>
          <a:xfrm>
            <a:off x="4069535" y="3519235"/>
            <a:ext cx="134753" cy="1036763"/>
            <a:chOff x="5763118" y="1200253"/>
            <a:chExt cx="134753" cy="48928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B6C76C9-62D5-4E12-BDD7-2C2D90BC4479}"/>
                </a:ext>
              </a:extLst>
            </p:cNvPr>
            <p:cNvCxnSpPr/>
            <p:nvPr/>
          </p:nvCxnSpPr>
          <p:spPr>
            <a:xfrm>
              <a:off x="5763118" y="1209878"/>
              <a:ext cx="134753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4DD1C60-B886-4B9F-8C81-CA3786365938}"/>
                </a:ext>
              </a:extLst>
            </p:cNvPr>
            <p:cNvCxnSpPr/>
            <p:nvPr/>
          </p:nvCxnSpPr>
          <p:spPr>
            <a:xfrm>
              <a:off x="5763118" y="1689533"/>
              <a:ext cx="134753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4416BE0-A1C5-43B6-AF49-9AF091B20B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1" y="1200253"/>
              <a:ext cx="0" cy="48928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09D0020-363E-424E-8ACF-DE3A5EDEB776}"/>
              </a:ext>
            </a:extLst>
          </p:cNvPr>
          <p:cNvGrpSpPr/>
          <p:nvPr/>
        </p:nvGrpSpPr>
        <p:grpSpPr>
          <a:xfrm>
            <a:off x="7474812" y="3400934"/>
            <a:ext cx="134753" cy="1036763"/>
            <a:chOff x="5763118" y="1200253"/>
            <a:chExt cx="134753" cy="48928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7636473-6884-4450-B147-2E8AE2569D0C}"/>
                </a:ext>
              </a:extLst>
            </p:cNvPr>
            <p:cNvCxnSpPr/>
            <p:nvPr/>
          </p:nvCxnSpPr>
          <p:spPr>
            <a:xfrm>
              <a:off x="5763118" y="1205336"/>
              <a:ext cx="134753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6A64CA-ED82-4204-BC7D-16234695F1EB}"/>
                </a:ext>
              </a:extLst>
            </p:cNvPr>
            <p:cNvCxnSpPr/>
            <p:nvPr/>
          </p:nvCxnSpPr>
          <p:spPr>
            <a:xfrm>
              <a:off x="5763118" y="1689533"/>
              <a:ext cx="134753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652055-FA69-4AA6-B799-FE7CC85CAE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1" y="1200253"/>
              <a:ext cx="0" cy="48928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2006750-5E15-4378-B964-52381F9048D8}"/>
              </a:ext>
            </a:extLst>
          </p:cNvPr>
          <p:cNvGrpSpPr/>
          <p:nvPr/>
        </p:nvGrpSpPr>
        <p:grpSpPr>
          <a:xfrm>
            <a:off x="10601416" y="3631855"/>
            <a:ext cx="134753" cy="1036763"/>
            <a:chOff x="5763118" y="1200253"/>
            <a:chExt cx="134753" cy="48928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0C70FF8-893B-470B-A2FD-8BA13E57AA31}"/>
                </a:ext>
              </a:extLst>
            </p:cNvPr>
            <p:cNvCxnSpPr/>
            <p:nvPr/>
          </p:nvCxnSpPr>
          <p:spPr>
            <a:xfrm>
              <a:off x="5763118" y="1205336"/>
              <a:ext cx="134753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6E9EC23-8DA3-40A3-AD4D-76C70467ADAC}"/>
                </a:ext>
              </a:extLst>
            </p:cNvPr>
            <p:cNvCxnSpPr/>
            <p:nvPr/>
          </p:nvCxnSpPr>
          <p:spPr>
            <a:xfrm>
              <a:off x="5763118" y="1689533"/>
              <a:ext cx="134753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52CD9B9-43BD-49F7-934D-F653CD5342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7871" y="1200253"/>
              <a:ext cx="0" cy="48928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814A75-65AC-467D-B119-7A9E8364C4A8}"/>
              </a:ext>
            </a:extLst>
          </p:cNvPr>
          <p:cNvCxnSpPr/>
          <p:nvPr/>
        </p:nvCxnSpPr>
        <p:spPr>
          <a:xfrm>
            <a:off x="192505" y="2856297"/>
            <a:ext cx="1184869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58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F3E46-E39B-43B6-8933-FCBEB9AEC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64" y="1459865"/>
            <a:ext cx="318516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Ornate</a:t>
            </a:r>
            <a:r>
              <a:rPr lang="en-US" dirty="0"/>
              <a:t>: colored markings present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Inornate</a:t>
            </a:r>
            <a:r>
              <a:rPr lang="en-US" dirty="0"/>
              <a:t>: no colored markings present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C4A7206-46C8-4096-9E5D-208B9E245CD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B0F0"/>
                </a:solidFill>
              </a:rPr>
              <a:t>SCUTUM</a:t>
            </a:r>
            <a:r>
              <a:rPr lang="en-US" b="1" dirty="0"/>
              <a:t> – Ornate or </a:t>
            </a:r>
            <a:r>
              <a:rPr lang="en-US" b="1" dirty="0" err="1"/>
              <a:t>Inornate</a:t>
            </a:r>
            <a:endParaRPr lang="en-US" b="1" dirty="0"/>
          </a:p>
        </p:txBody>
      </p:sp>
      <p:pic>
        <p:nvPicPr>
          <p:cNvPr id="5" name="Picture 7" descr="AamerfemaleD">
            <a:extLst>
              <a:ext uri="{FF2B5EF4-FFF2-40B4-BE49-F238E27FC236}">
                <a16:creationId xmlns:a16="http://schemas.microsoft.com/office/drawing/2014/main" id="{82536095-4630-4130-BE7A-EBDA66C2E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6" r="8703" b="14026"/>
          <a:stretch/>
        </p:blipFill>
        <p:spPr>
          <a:xfrm>
            <a:off x="6103675" y="1087803"/>
            <a:ext cx="2842484" cy="2475952"/>
          </a:xfrm>
          <a:prstGeom prst="rect">
            <a:avLst/>
          </a:prstGeom>
          <a:noFill/>
        </p:spPr>
      </p:pic>
      <p:pic>
        <p:nvPicPr>
          <p:cNvPr id="6" name="Picture 5" descr="dvmd">
            <a:extLst>
              <a:ext uri="{FF2B5EF4-FFF2-40B4-BE49-F238E27FC236}">
                <a16:creationId xmlns:a16="http://schemas.microsoft.com/office/drawing/2014/main" id="{0BA52C0A-DE65-4C08-8FF1-3F943A1DF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09171" y="1087803"/>
            <a:ext cx="1979968" cy="2475952"/>
          </a:xfrm>
          <a:prstGeom prst="rect">
            <a:avLst/>
          </a:prstGeom>
          <a:noFill/>
        </p:spPr>
      </p:pic>
      <p:pic>
        <p:nvPicPr>
          <p:cNvPr id="14" name="Picture 13" descr="Rhipicephalus sanguineus female -c- 22Sep05">
            <a:extLst>
              <a:ext uri="{FF2B5EF4-FFF2-40B4-BE49-F238E27FC236}">
                <a16:creationId xmlns:a16="http://schemas.microsoft.com/office/drawing/2014/main" id="{4458F655-C5E6-4E3A-8ABE-A2705AEE7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14232" r="9151" b="13820"/>
          <a:stretch/>
        </p:blipFill>
        <p:spPr bwMode="auto">
          <a:xfrm>
            <a:off x="6143754" y="4124473"/>
            <a:ext cx="2473575" cy="229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" descr="Ixodes pacificus male -3- Malibu St Park 11Apr09.jpg">
            <a:extLst>
              <a:ext uri="{FF2B5EF4-FFF2-40B4-BE49-F238E27FC236}">
                <a16:creationId xmlns:a16="http://schemas.microsoft.com/office/drawing/2014/main" id="{F8F2A233-9BE8-4818-8AE7-91184D6BCA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1" t="10865" r="18667" b="20371"/>
          <a:stretch/>
        </p:blipFill>
        <p:spPr bwMode="auto">
          <a:xfrm>
            <a:off x="9141796" y="4124473"/>
            <a:ext cx="2073055" cy="230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1877D4-A984-4022-8C18-CD99600AB686}"/>
              </a:ext>
            </a:extLst>
          </p:cNvPr>
          <p:cNvCxnSpPr/>
          <p:nvPr/>
        </p:nvCxnSpPr>
        <p:spPr>
          <a:xfrm>
            <a:off x="179325" y="3780322"/>
            <a:ext cx="1184869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646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84D8E-D2B1-43C5-8368-E2FBF8CBC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85" y="1787124"/>
            <a:ext cx="3473918" cy="4351338"/>
          </a:xfrm>
        </p:spPr>
        <p:txBody>
          <a:bodyPr/>
          <a:lstStyle/>
          <a:p>
            <a:r>
              <a:rPr lang="en-US" b="1" dirty="0"/>
              <a:t>Long: </a:t>
            </a:r>
            <a:r>
              <a:rPr lang="en-US" dirty="0"/>
              <a:t>mouth longer than it is wide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Short: </a:t>
            </a:r>
            <a:r>
              <a:rPr lang="en-US" dirty="0"/>
              <a:t>mouth similar in length and width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DF1808-8D0C-4DDC-A04E-384FA7688A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B0F0"/>
                </a:solidFill>
              </a:rPr>
              <a:t>CAPITULUM (Mouth)</a:t>
            </a:r>
            <a:r>
              <a:rPr lang="en-US" b="1" dirty="0"/>
              <a:t> – Long or Short</a:t>
            </a:r>
          </a:p>
        </p:txBody>
      </p:sp>
      <p:pic>
        <p:nvPicPr>
          <p:cNvPr id="5" name="Content Placeholder 12" descr="Rhipicephalus sanguineus basis capitulum -c- 22 Oct 05.jpg">
            <a:extLst>
              <a:ext uri="{FF2B5EF4-FFF2-40B4-BE49-F238E27FC236}">
                <a16:creationId xmlns:a16="http://schemas.microsoft.com/office/drawing/2014/main" id="{2B9C3594-745F-4374-A27E-55129F6353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2" r="16503"/>
          <a:stretch/>
        </p:blipFill>
        <p:spPr>
          <a:xfrm>
            <a:off x="9586762" y="1323474"/>
            <a:ext cx="1867301" cy="2057400"/>
          </a:xfrm>
          <a:prstGeom prst="rect">
            <a:avLst/>
          </a:prstGeom>
        </p:spPr>
      </p:pic>
      <p:pic>
        <p:nvPicPr>
          <p:cNvPr id="6" name="Content Placeholder 9" descr="1-Ixodes scapularis -male-2-MN-Nov07.jpg">
            <a:extLst>
              <a:ext uri="{FF2B5EF4-FFF2-40B4-BE49-F238E27FC236}">
                <a16:creationId xmlns:a16="http://schemas.microsoft.com/office/drawing/2014/main" id="{A662FB1C-9710-491D-B3ED-13BF4524F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59706" y="1323474"/>
            <a:ext cx="2030413" cy="2057400"/>
          </a:xfrm>
          <a:prstGeom prst="rect">
            <a:avLst/>
          </a:prstGeom>
        </p:spPr>
      </p:pic>
      <p:pic>
        <p:nvPicPr>
          <p:cNvPr id="7" name="Picture 11" descr="1-D albipictus ornate -2- female ND 2010e.jpg">
            <a:extLst>
              <a:ext uri="{FF2B5EF4-FFF2-40B4-BE49-F238E27FC236}">
                <a16:creationId xmlns:a16="http://schemas.microsoft.com/office/drawing/2014/main" id="{CEBC522B-9730-4E2D-997C-576BE9958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065" y="1323474"/>
            <a:ext cx="19367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3" descr="A. maculatum, D. variabilis females - human -a- 25May05.jpg">
            <a:extLst>
              <a:ext uri="{FF2B5EF4-FFF2-40B4-BE49-F238E27FC236}">
                <a16:creationId xmlns:a16="http://schemas.microsoft.com/office/drawing/2014/main" id="{2F81EB30-F5A1-4386-BE19-873BC5C05F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3" t="19405" r="20845" b="53395"/>
          <a:stretch/>
        </p:blipFill>
        <p:spPr>
          <a:xfrm>
            <a:off x="4412904" y="4309661"/>
            <a:ext cx="2124015" cy="1985261"/>
          </a:xfrm>
          <a:prstGeom prst="rect">
            <a:avLst/>
          </a:prstGeom>
        </p:spPr>
      </p:pic>
      <p:pic>
        <p:nvPicPr>
          <p:cNvPr id="10" name="Content Placeholder 5" descr="Ixodes scapularis - male-female-1- 6Jul04.jpg">
            <a:extLst>
              <a:ext uri="{FF2B5EF4-FFF2-40B4-BE49-F238E27FC236}">
                <a16:creationId xmlns:a16="http://schemas.microsoft.com/office/drawing/2014/main" id="{1B527D3D-96DC-4097-954A-005FDE3335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11" t="16704" r="24459" b="60095"/>
          <a:stretch/>
        </p:blipFill>
        <p:spPr>
          <a:xfrm>
            <a:off x="7212165" y="4309661"/>
            <a:ext cx="1652550" cy="1985261"/>
          </a:xfrm>
          <a:prstGeom prst="rect">
            <a:avLst/>
          </a:prstGeom>
        </p:spPr>
      </p:pic>
      <p:pic>
        <p:nvPicPr>
          <p:cNvPr id="12" name="Picture 7" descr="AamerfemaleD">
            <a:extLst>
              <a:ext uri="{FF2B5EF4-FFF2-40B4-BE49-F238E27FC236}">
                <a16:creationId xmlns:a16="http://schemas.microsoft.com/office/drawing/2014/main" id="{8D7781C0-65CE-48EF-A301-F61124C59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9" t="7921" r="45094" b="72942"/>
          <a:stretch/>
        </p:blipFill>
        <p:spPr>
          <a:xfrm>
            <a:off x="9673389" y="4309661"/>
            <a:ext cx="1694046" cy="1985261"/>
          </a:xfrm>
          <a:prstGeom prst="rect">
            <a:avLst/>
          </a:prstGeom>
          <a:noFill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A9851B-EC02-4652-9080-791F3D98A298}"/>
              </a:ext>
            </a:extLst>
          </p:cNvPr>
          <p:cNvCxnSpPr/>
          <p:nvPr/>
        </p:nvCxnSpPr>
        <p:spPr>
          <a:xfrm>
            <a:off x="182880" y="3847699"/>
            <a:ext cx="1184869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587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CB7CF-B0FA-4C59-8798-1DC34424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24" y="1876291"/>
            <a:ext cx="10515600" cy="2021941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Once the tick’s gender is identified, all you need to focus on is the </a:t>
            </a:r>
            <a:r>
              <a:rPr lang="en-US" b="1" dirty="0">
                <a:solidFill>
                  <a:srgbClr val="FF0000"/>
                </a:solidFill>
              </a:rPr>
              <a:t>capitulum (mouth) </a:t>
            </a:r>
            <a:r>
              <a:rPr lang="en-US" b="1" dirty="0"/>
              <a:t>and </a:t>
            </a:r>
            <a:r>
              <a:rPr lang="en-US" b="1" dirty="0">
                <a:solidFill>
                  <a:srgbClr val="00B0F0"/>
                </a:solidFill>
              </a:rPr>
              <a:t>scutum</a:t>
            </a:r>
            <a:r>
              <a:rPr lang="en-US" b="1" dirty="0"/>
              <a:t> to identify tick species</a:t>
            </a:r>
          </a:p>
        </p:txBody>
      </p:sp>
    </p:spTree>
    <p:extLst>
      <p:ext uri="{BB962C8B-B14F-4D97-AF65-F5344CB8AC3E}">
        <p14:creationId xmlns:p14="http://schemas.microsoft.com/office/powerpoint/2010/main" val="164870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58E1A0B-FCCF-4F3C-A741-BDB116C06B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3010"/>
              </p:ext>
            </p:extLst>
          </p:nvPr>
        </p:nvGraphicFramePr>
        <p:xfrm>
          <a:off x="799698" y="1469490"/>
          <a:ext cx="10201976" cy="4392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0494">
                  <a:extLst>
                    <a:ext uri="{9D8B030D-6E8A-4147-A177-3AD203B41FA5}">
                      <a16:colId xmlns:a16="http://schemas.microsoft.com/office/drawing/2014/main" val="926304107"/>
                    </a:ext>
                  </a:extLst>
                </a:gridCol>
                <a:gridCol w="2550494">
                  <a:extLst>
                    <a:ext uri="{9D8B030D-6E8A-4147-A177-3AD203B41FA5}">
                      <a16:colId xmlns:a16="http://schemas.microsoft.com/office/drawing/2014/main" val="2787360564"/>
                    </a:ext>
                  </a:extLst>
                </a:gridCol>
                <a:gridCol w="2550494">
                  <a:extLst>
                    <a:ext uri="{9D8B030D-6E8A-4147-A177-3AD203B41FA5}">
                      <a16:colId xmlns:a16="http://schemas.microsoft.com/office/drawing/2014/main" val="60935424"/>
                    </a:ext>
                  </a:extLst>
                </a:gridCol>
                <a:gridCol w="2550494">
                  <a:extLst>
                    <a:ext uri="{9D8B030D-6E8A-4147-A177-3AD203B41FA5}">
                      <a16:colId xmlns:a16="http://schemas.microsoft.com/office/drawing/2014/main" val="1090233190"/>
                    </a:ext>
                  </a:extLst>
                </a:gridCol>
              </a:tblGrid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Scutum 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Capitulum Characteristic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10369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Black-legged 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 err="1"/>
                        <a:t>Inornate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Central and Eastern U.S.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698104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Lone star 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 err="1"/>
                        <a:t>Inornate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220094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American dog 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Ornate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Central and Eastern U.S.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12111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Gulf coast 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Ornate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154695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Rocky Mountain wood 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Ornate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Western U.S.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942265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Western black-legged 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 err="1"/>
                        <a:t>Inornate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Western U.S.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551162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Brown dog 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 err="1"/>
                        <a:t>Inornate</a:t>
                      </a:r>
                      <a:r>
                        <a:rPr lang="en-US" i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Collar below mouth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507709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90D5270B-375C-4CD9-97F4-8B8CAD5A626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MALE ticks</a:t>
            </a:r>
          </a:p>
        </p:txBody>
      </p:sp>
    </p:spTree>
    <p:extLst>
      <p:ext uri="{BB962C8B-B14F-4D97-AF65-F5344CB8AC3E}">
        <p14:creationId xmlns:p14="http://schemas.microsoft.com/office/powerpoint/2010/main" val="320785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368</Words>
  <Application>Microsoft Office PowerPoint</Application>
  <PresentationFormat>Widescreen</PresentationFormat>
  <Paragraphs>122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Tick Identification  Guide to identifying adult ticks commonly found on people and pets</vt:lpstr>
      <vt:lpstr>PowerPoint Presentation</vt:lpstr>
      <vt:lpstr>Basic Tick Anatomy</vt:lpstr>
      <vt:lpstr>PowerPoint Presentation</vt:lpstr>
      <vt:lpstr>PowerPoint Presentation</vt:lpstr>
      <vt:lpstr>PowerPoint Presentation</vt:lpstr>
      <vt:lpstr>PowerPoint Presentation</vt:lpstr>
      <vt:lpstr>Once the tick’s gender is identified, all you need to focus on is the capitulum (mouth) and scutum to identify tick species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Tick Identification  Guide to identifying adult ticks commonly found on people and pets</dc:title>
  <dc:creator>Kathryn Reif</dc:creator>
  <cp:lastModifiedBy>Kathryn Reif</cp:lastModifiedBy>
  <cp:revision>10</cp:revision>
  <dcterms:created xsi:type="dcterms:W3CDTF">2018-03-08T13:59:16Z</dcterms:created>
  <dcterms:modified xsi:type="dcterms:W3CDTF">2018-03-08T15:23:07Z</dcterms:modified>
</cp:coreProperties>
</file>